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72" r:id="rId5"/>
    <p:sldId id="258" r:id="rId6"/>
    <p:sldId id="266" r:id="rId7"/>
    <p:sldId id="270" r:id="rId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81F54-C360-5543-2BB9-0CA9188007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DC63D4-6917-106F-32CF-FC44C2517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9CBDC-89F9-8840-0867-972A6C9A8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8CD6-C7C5-4D4F-B6BC-64B001862BD4}" type="datetimeFigureOut">
              <a:rPr lang="bg-BG" smtClean="0"/>
              <a:t>1.10.2026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3D6C8-E9A8-44FB-58A7-0FE671666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5FDA74-226F-7668-F14E-70D9C703A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6069-95DC-4013-B819-5774B7D86E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0913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618B1-0D04-FB92-206E-16B5F4CAD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FD248-5B10-C2C5-CA6C-9F6BB2384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84838-4984-8E37-FAA0-60273ED0E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8CD6-C7C5-4D4F-B6BC-64B001862BD4}" type="datetimeFigureOut">
              <a:rPr lang="bg-BG" smtClean="0"/>
              <a:t>1.10.2026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69B30-40FB-C72B-15CA-B1E1E71C2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A4F63-32B5-9BDF-1F40-0DA3B100A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6069-95DC-4013-B819-5774B7D86E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21129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CFC28-B296-0CF6-F7D2-E7F806D69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04F4C-4CED-65CD-4B0D-5BD9942C5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AE609A-8BB9-27BE-F7CE-45B9435C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8CD6-C7C5-4D4F-B6BC-64B001862BD4}" type="datetimeFigureOut">
              <a:rPr lang="bg-BG" smtClean="0"/>
              <a:t>1.10.2026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7BF02-9B90-6B4B-0C83-386BCFC04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91186-88E2-E4A1-19E3-932C46AC3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6069-95DC-4013-B819-5774B7D86E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56257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5D8F3-BE84-FCE3-750C-A3EDEA206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93673-AC38-62D2-440A-4A8DF9D2FD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FAEB59-36CF-DA42-40C7-4C6DDF8EB6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125B9C-6E3F-0110-6A90-13912587F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8CD6-C7C5-4D4F-B6BC-64B001862BD4}" type="datetimeFigureOut">
              <a:rPr lang="bg-BG" smtClean="0"/>
              <a:t>1.10.2026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51F5AF-3A15-833A-D17E-F35120674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4650D6-F146-A600-83F2-A657FBB8E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6069-95DC-4013-B819-5774B7D86E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88622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87261-E1D0-EDD8-4866-5DED8492B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52A1E0-FF3D-BDD1-CFC0-D53BB755D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90FDFF-9975-3C30-67AE-5E69F9588D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6E77A0-D82C-785F-0109-971A8BE2EA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34A6CE-C9D4-559F-5278-9B7E3D480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EC2338-3DEF-3421-3910-114661E0F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8CD6-C7C5-4D4F-B6BC-64B001862BD4}" type="datetimeFigureOut">
              <a:rPr lang="bg-BG" smtClean="0"/>
              <a:t>1.10.2026 г.</a:t>
            </a:fld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16C51C-87DA-2747-6656-C1AA023AB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9099F8-CB66-DCB9-5407-2FE66C107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6069-95DC-4013-B819-5774B7D86E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72324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A1079-3D11-6B06-E1FD-56DAD91D2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B73F05-A9D7-8C46-7DCE-019E6C4C6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8CD6-C7C5-4D4F-B6BC-64B001862BD4}" type="datetimeFigureOut">
              <a:rPr lang="bg-BG" smtClean="0"/>
              <a:t>1.10.2026 г.</a:t>
            </a:fld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C6C4F7-1A8B-2D41-5A03-E1007F2E7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C8D0D8-CB19-66FE-47C5-A90CF0529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6069-95DC-4013-B819-5774B7D86E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35166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6766B0-AAB5-E81F-6EEB-DBE61F8BB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8CD6-C7C5-4D4F-B6BC-64B001862BD4}" type="datetimeFigureOut">
              <a:rPr lang="bg-BG" smtClean="0"/>
              <a:t>1.10.2026 г.</a:t>
            </a:fld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015108-4029-3781-704B-77A879988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B65F05-8F1C-00E4-CFF7-B6C637A25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6069-95DC-4013-B819-5774B7D86E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0312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8D386-EAF6-FF06-141F-EA01F82D8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C3B6C-E877-E8CD-0E84-5AE7AABE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1BE2C-F107-037A-DEF6-A4EE5E2A1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DF6C31-9AA6-78EA-F6F1-BA5E1AB78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8CD6-C7C5-4D4F-B6BC-64B001862BD4}" type="datetimeFigureOut">
              <a:rPr lang="bg-BG" smtClean="0"/>
              <a:t>1.10.2026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E71FEA-059F-A43B-ACE3-2D541990D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38424E-9FAD-9F48-D190-902B9B7F4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6069-95DC-4013-B819-5774B7D86E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18935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72EC5-9E36-2C7B-AD1F-59D9EC2F6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BBE76A-C586-BA84-D354-3B11D66B0D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62679-AED0-940B-89B6-B12BC40F4B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7EEF0B-B8E5-B8C0-80EA-274E402AA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8CD6-C7C5-4D4F-B6BC-64B001862BD4}" type="datetimeFigureOut">
              <a:rPr lang="bg-BG" smtClean="0"/>
              <a:t>1.10.2026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A53E3C-FC73-ADB5-7EF7-9BA32C108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B9E9E7-5926-5A01-3234-815EBB1FC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6069-95DC-4013-B819-5774B7D86E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44442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771E3-3CCD-4E27-DFC0-9060030B2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1613D3-BC95-64A1-80D8-C26E677454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2834C-C43F-BC3D-3560-128D873DB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8CD6-C7C5-4D4F-B6BC-64B001862BD4}" type="datetimeFigureOut">
              <a:rPr lang="bg-BG" smtClean="0"/>
              <a:t>1.10.2026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06D42-DD8C-27FE-9929-7B82E7A07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8C8A9-2EF3-4A56-11A5-FE0AEC8D1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6069-95DC-4013-B819-5774B7D86E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95215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241A9E-53B0-468B-2565-E3EE13541A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D4D347-7417-F536-1E21-0C4E5C2300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2367E-AA41-E2B6-6A0C-97EE7497E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8CD6-C7C5-4D4F-B6BC-64B001862BD4}" type="datetimeFigureOut">
              <a:rPr lang="bg-BG" smtClean="0"/>
              <a:t>1.10.2026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6EA77-B69F-B650-C1AA-2E79BE4F7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E7D07-E5DB-9520-CAC4-8479E6F02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56069-95DC-4013-B819-5774B7D86E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06824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7F8CBD-1E38-8F97-5BC1-D0AAE40DD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5F86FE-0954-C9B5-104E-06C08C1EE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59F36-E7BE-D486-20E2-3D2B839E0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28CD6-C7C5-4D4F-B6BC-64B001862BD4}" type="datetimeFigureOut">
              <a:rPr lang="bg-BG" smtClean="0"/>
              <a:t>1.10.2026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ABF30-98D5-95D4-1D7C-05E52885B7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94252-7F87-C873-074E-ECD6BE055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56069-95DC-4013-B819-5774B7D86E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2508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FA255-B8E8-3EC9-7CF1-ABC7217E15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3707" y="1588018"/>
            <a:ext cx="11668760" cy="2323341"/>
          </a:xfrm>
        </p:spPr>
        <p:txBody>
          <a:bodyPr>
            <a:normAutofit/>
          </a:bodyPr>
          <a:lstStyle/>
          <a:p>
            <a:pPr algn="l"/>
            <a:br>
              <a:rPr lang="ru-RU" sz="40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</a:b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Професионален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стаж: 4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Магистър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„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Предучилищна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начална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училищна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педагогика“</a:t>
            </a: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Професионална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Предучилищно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образование</a:t>
            </a: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8DB072-21AB-7FD8-722B-7BAF59FE2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61620" y="3606476"/>
            <a:ext cx="12192000" cy="3448571"/>
          </a:xfrm>
        </p:spPr>
        <p:txBody>
          <a:bodyPr>
            <a:normAutofit/>
          </a:bodyPr>
          <a:lstStyle/>
          <a:p>
            <a:r>
              <a:rPr lang="bg-BG" sz="25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					</a:t>
            </a:r>
            <a:r>
              <a:rPr lang="ru-RU" sz="2800" b="1" dirty="0">
                <a:solidFill>
                  <a:schemeClr val="bg1">
                    <a:lumMod val="50000"/>
                  </a:schemeClr>
                </a:solidFill>
              </a:rPr>
              <a:t> 					„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Всяко </a:t>
            </a:r>
            <a:r>
              <a:rPr lang="ru-RU" sz="2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носи в себе си </a:t>
            </a:r>
            <a:r>
              <a:rPr lang="ru-RU" sz="2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нещо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специално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Моята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задача е да </a:t>
            </a:r>
            <a:r>
              <a:rPr lang="ru-RU" sz="2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помогна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го </a:t>
            </a:r>
            <a:r>
              <a:rPr lang="ru-RU" sz="2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открие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.“</a:t>
            </a:r>
          </a:p>
          <a:p>
            <a:endParaRPr lang="ru-RU" sz="28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5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2B757DE3-C573-D792-86AB-397B04AD0D9D}"/>
              </a:ext>
            </a:extLst>
          </p:cNvPr>
          <p:cNvSpPr txBox="1"/>
          <p:nvPr/>
        </p:nvSpPr>
        <p:spPr>
          <a:xfrm>
            <a:off x="583706" y="218639"/>
            <a:ext cx="924609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chemeClr val="bg1">
                    <a:lumMod val="50000"/>
                  </a:schemeClr>
                </a:solidFill>
              </a:rPr>
              <a:t>Моето</a:t>
            </a:r>
            <a:r>
              <a:rPr lang="ru-RU" sz="3600" dirty="0">
                <a:solidFill>
                  <a:schemeClr val="bg1">
                    <a:lumMod val="50000"/>
                  </a:schemeClr>
                </a:solidFill>
              </a:rPr>
              <a:t> портфолио</a:t>
            </a:r>
          </a:p>
          <a:p>
            <a:pPr algn="ctr"/>
            <a:endParaRPr lang="ru-RU" sz="36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2800" dirty="0">
                <a:solidFill>
                  <a:schemeClr val="bg1">
                    <a:lumMod val="50000"/>
                  </a:schemeClr>
                </a:solidFill>
              </a:rPr>
              <a:t>ДИМА СТЕФАНОВА</a:t>
            </a:r>
            <a:br>
              <a:rPr lang="ru-RU" sz="28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2800" dirty="0" err="1">
                <a:solidFill>
                  <a:schemeClr val="bg1">
                    <a:lumMod val="50000"/>
                  </a:schemeClr>
                </a:solidFill>
              </a:rPr>
              <a:t>Учител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</a:rPr>
              <a:t> в </a:t>
            </a:r>
            <a:r>
              <a:rPr lang="ru-RU" sz="2800" dirty="0" err="1">
                <a:solidFill>
                  <a:schemeClr val="bg1">
                    <a:lumMod val="50000"/>
                  </a:schemeClr>
                </a:solidFill>
              </a:rPr>
              <a:t>детска</a:t>
            </a:r>
            <a:r>
              <a:rPr lang="ru-RU" sz="2800" dirty="0">
                <a:solidFill>
                  <a:schemeClr val="bg1">
                    <a:lumMod val="50000"/>
                  </a:schemeClr>
                </a:solidFill>
              </a:rPr>
              <a:t> градина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bg-BG" sz="2800" dirty="0">
                <a:solidFill>
                  <a:schemeClr val="bg1">
                    <a:lumMod val="50000"/>
                  </a:schemeClr>
                </a:solidFill>
              </a:rPr>
              <a:t>„ Детелина“, гр. Поморие</a:t>
            </a:r>
            <a:endParaRPr lang="ru-RU" sz="2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225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3C7FAE-A3F3-2DF8-B1C6-5E225F949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616" y="0"/>
            <a:ext cx="8898384" cy="1271016"/>
          </a:xfrm>
        </p:spPr>
        <p:txBody>
          <a:bodyPr>
            <a:normAutofit/>
          </a:bodyPr>
          <a:lstStyle/>
          <a:p>
            <a:r>
              <a:rPr lang="bg-BG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Коя </a:t>
            </a:r>
            <a:r>
              <a:rPr lang="ru-RU" sz="28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съм</a:t>
            </a:r>
            <a:r>
              <a:rPr lang="ru-RU" sz="2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аз?</a:t>
            </a:r>
            <a:br>
              <a:rPr lang="ru-RU" sz="2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r>
              <a:rPr lang="ru-RU" sz="24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Творец </a:t>
            </a: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Човек</a:t>
            </a:r>
            <a:b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bg-BG" sz="2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309641-D47D-7FFA-1AEB-32CB21035B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65" r="1647"/>
          <a:stretch/>
        </p:blipFill>
        <p:spPr>
          <a:xfrm>
            <a:off x="-3048" y="159799"/>
            <a:ext cx="5569347" cy="2811498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31DF7-7A4A-61A9-725D-290333A3B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2423" y="952552"/>
            <a:ext cx="5704467" cy="615846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bg-BG" sz="26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en-US" sz="31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31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Моето</a:t>
            </a:r>
            <a:r>
              <a:rPr lang="ru-RU" sz="31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професионално</a:t>
            </a:r>
            <a:r>
              <a:rPr lang="ru-RU" sz="31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представяне</a:t>
            </a:r>
            <a:r>
              <a:rPr lang="ru-RU" sz="31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 </a:t>
            </a:r>
            <a:endParaRPr lang="en-US" sz="31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en-US" sz="23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съм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вярва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че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градина е много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повече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място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придобиват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знания и умения.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пространство за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първи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приятелства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откриване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света,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изграждане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увереност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формиране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отношение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другите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четирите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професионален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стаж постепенно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изграждам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своя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стил на работа – с внимание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всяко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търпение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творчество и желание да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превръщам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ученето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приятно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преживяване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мен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добрият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е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предава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знания, а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вижда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чува го и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помага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повярва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собствените</a:t>
            </a:r>
            <a:r>
              <a:rPr lang="ru-RU" sz="23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 </a:t>
            </a:r>
            <a:r>
              <a:rPr lang="ru-RU" sz="23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възможности</a:t>
            </a:r>
            <a:r>
              <a:rPr lang="ru-RU" sz="23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bg-BG" sz="23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sz="2000" dirty="0"/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80238741-21ED-B45C-AC13-A75871E15891}"/>
              </a:ext>
            </a:extLst>
          </p:cNvPr>
          <p:cNvSpPr txBox="1"/>
          <p:nvPr/>
        </p:nvSpPr>
        <p:spPr>
          <a:xfrm>
            <a:off x="202967" y="2153377"/>
            <a:ext cx="5891509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 </a:t>
            </a:r>
            <a:r>
              <a:rPr lang="ru-RU" sz="24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човек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 </a:t>
            </a:r>
            <a:endParaRPr lang="en-US" sz="24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Определям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себе си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отговорен, позитивен,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емоционален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творчески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човек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Обичам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създавам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да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измислям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нови идеи и да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търся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различен подход,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нещо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работи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очаквания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начин.</a:t>
            </a:r>
          </a:p>
          <a:p>
            <a:pPr algn="just"/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Вярвам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доброто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отношение,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уважението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откритата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комуникация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 мен е важно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хората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около мен да се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чувстват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спокойни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приети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ценени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човек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съм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любопитна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винаги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търся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възможности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науча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нещо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ново. </a:t>
            </a:r>
            <a:endParaRPr lang="en-US" sz="18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Смятам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че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учителят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също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учещ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човек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да се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да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променя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подходите си и да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отворен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новото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230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A485D-36A7-E6EC-2841-B96B5F8BA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71" y="2290439"/>
            <a:ext cx="5005387" cy="3107762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b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Моето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разбиране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 </a:t>
            </a:r>
            <a:br>
              <a:rPr lang="en-US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Всяко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уникално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свой характер, темпо на развитие,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интереси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потребности и начин да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изразява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себе си.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Затова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вярвам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един универсален подход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Моята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задача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да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създам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среда, в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чувства спокойно и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сигурно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знае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че е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прието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ценно;</a:t>
            </a:r>
            <a:b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задава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въпроси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експериментира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да допуска грешки;</a:t>
            </a:r>
            <a:b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самостоятелност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открива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собствените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 способности;</a:t>
            </a:r>
            <a:b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учи чрез игра, </a:t>
            </a:r>
            <a:r>
              <a:rPr lang="ru-RU" sz="1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преживяване,откривателство</a:t>
            </a:r>
            <a:r>
              <a:rPr lang="ru-RU" sz="3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3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artoon Happy Children White Background Holding Stock Vector (Royalty ...">
            <a:extLst>
              <a:ext uri="{FF2B5EF4-FFF2-40B4-BE49-F238E27FC236}">
                <a16:creationId xmlns:a16="http://schemas.microsoft.com/office/drawing/2014/main" id="{388705C3-8DCC-B457-2A47-33303517F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56630"/>
          <a:stretch/>
        </p:blipFill>
        <p:spPr bwMode="auto">
          <a:xfrm>
            <a:off x="0" y="-115707"/>
            <a:ext cx="12191980" cy="1118884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C2497-9C6C-2971-BD6C-797FDEE5F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1294" y="914400"/>
            <a:ext cx="6933460" cy="5943599"/>
          </a:xfrm>
        </p:spPr>
        <p:txBody>
          <a:bodyPr anchor="ctr">
            <a:normAutofit fontScale="32500" lnSpcReduction="20000"/>
          </a:bodyPr>
          <a:lstStyle/>
          <a:p>
            <a:pPr marL="0" indent="0">
              <a:buNone/>
            </a:pPr>
            <a:r>
              <a:rPr lang="ru-RU" sz="7400" b="1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400" b="1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Моята</a:t>
            </a:r>
            <a:r>
              <a:rPr lang="ru-RU" sz="7400" b="1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400" b="1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</a:t>
            </a:r>
            <a:r>
              <a:rPr lang="ru-RU" sz="7400" b="1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философия </a:t>
            </a:r>
          </a:p>
          <a:p>
            <a:pPr marL="0" indent="0">
              <a:buNone/>
            </a:pPr>
            <a:endParaRPr lang="ru-RU" sz="5100" b="1" dirty="0">
              <a:ln w="0"/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4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 да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научено – то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вдъхновено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открива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.“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работата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 се стремя да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съчетавам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традиционните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педагогически подходи с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интерактивни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игрови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STEM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ориентирани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Особено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ценя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ученето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чрез:</a:t>
            </a:r>
          </a:p>
          <a:p>
            <a:pPr marL="0" indent="0">
              <a:buNone/>
            </a:pPr>
            <a:r>
              <a:rPr lang="ru-RU" sz="55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</a:t>
            </a:r>
          </a:p>
          <a:p>
            <a:pPr marL="0" indent="0">
              <a:buNone/>
            </a:pPr>
            <a:r>
              <a:rPr lang="ru-RU" sz="5500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ru-RU" sz="5500" dirty="0" err="1">
                <a:ln w="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експерименти</a:t>
            </a:r>
            <a:endParaRPr lang="ru-RU" sz="5500" dirty="0">
              <a:ln w="0"/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5500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 наблюдение</a:t>
            </a:r>
          </a:p>
          <a:p>
            <a:pPr marL="0" indent="0">
              <a:buNone/>
            </a:pPr>
            <a:r>
              <a:rPr lang="ru-RU" sz="5500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 движение</a:t>
            </a:r>
          </a:p>
          <a:p>
            <a:pPr marL="0" indent="0">
              <a:buNone/>
            </a:pPr>
            <a:r>
              <a:rPr lang="ru-RU" sz="5500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 творчество</a:t>
            </a:r>
          </a:p>
          <a:p>
            <a:pPr marL="0" indent="0">
              <a:buNone/>
            </a:pPr>
            <a:r>
              <a:rPr lang="ru-RU" sz="5500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 работа в </a:t>
            </a:r>
            <a:r>
              <a:rPr lang="ru-RU" sz="5500" dirty="0" err="1">
                <a:ln w="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екип</a:t>
            </a:r>
            <a:endParaRPr lang="ru-RU" sz="5500" dirty="0">
              <a:ln w="0"/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5500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 практически задачи</a:t>
            </a:r>
          </a:p>
          <a:p>
            <a:pPr marL="0" indent="0">
              <a:buNone/>
            </a:pPr>
            <a:r>
              <a:rPr lang="ru-RU" sz="5500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ru-RU" sz="5500" dirty="0" err="1">
                <a:ln w="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изследване</a:t>
            </a:r>
            <a:r>
              <a:rPr lang="ru-RU" sz="5500" dirty="0">
                <a:ln w="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5500" dirty="0" err="1">
                <a:ln w="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откривателство</a:t>
            </a:r>
            <a:endParaRPr lang="ru-RU" sz="5500" dirty="0">
              <a:ln w="0"/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5500" dirty="0">
              <a:ln w="0"/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Вярвам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че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едно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открие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отговора,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преживяването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остава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много </a:t>
            </a:r>
            <a:r>
              <a:rPr lang="ru-RU" sz="5500" dirty="0" err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по-трайно</a:t>
            </a:r>
            <a:r>
              <a:rPr lang="ru-RU" sz="5500" dirty="0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0267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0F6A03-7240-6BCF-838B-19EFECB95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2C928-0B28-4DE5-C1B5-321367DDB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46" y="914400"/>
            <a:ext cx="5005387" cy="5743852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b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3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artoon Happy Children White Background Holding Stock Vector (Royalty ...">
            <a:extLst>
              <a:ext uri="{FF2B5EF4-FFF2-40B4-BE49-F238E27FC236}">
                <a16:creationId xmlns:a16="http://schemas.microsoft.com/office/drawing/2014/main" id="{2624C33E-BC4A-A10B-F929-8EF287E66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56630"/>
          <a:stretch/>
        </p:blipFill>
        <p:spPr bwMode="auto">
          <a:xfrm>
            <a:off x="0" y="-115707"/>
            <a:ext cx="12191980" cy="1118884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81049-671D-5476-40BE-CE79F0732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1294" y="914400"/>
            <a:ext cx="6933460" cy="594359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7400" b="1">
                <a:ln w="0"/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5500" dirty="0">
              <a:ln w="0"/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32339202-9F73-06B7-0395-F2181BA427C5}"/>
              </a:ext>
            </a:extLst>
          </p:cNvPr>
          <p:cNvSpPr txBox="1"/>
          <p:nvPr/>
        </p:nvSpPr>
        <p:spPr>
          <a:xfrm>
            <a:off x="347730" y="1003177"/>
            <a:ext cx="5075808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Моите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професионални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качества </a:t>
            </a:r>
            <a:endParaRPr lang="en-US" sz="24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силните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обичам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създавам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занимания,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образователни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ситуации.</a:t>
            </a:r>
          </a:p>
          <a:p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Емпатия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старая се да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разбирам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емоциите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потребностите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всяко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Търпение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приемам, че всяко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темпо.</a:t>
            </a:r>
          </a:p>
          <a:p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Отговорност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подхождам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сериозно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професионалните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ангажименти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Организираност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планирам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дейностите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търся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баланс между структура и свобода.</a:t>
            </a:r>
          </a:p>
          <a:p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Комуникативност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вярвам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открития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уважителен диалог с родители,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колеги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Инициативност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обичам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реализирам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нови идеи и да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включвам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8BD323B9-466D-4EFD-8304-7496B5C15672}"/>
              </a:ext>
            </a:extLst>
          </p:cNvPr>
          <p:cNvSpPr txBox="1"/>
          <p:nvPr/>
        </p:nvSpPr>
        <p:spPr>
          <a:xfrm>
            <a:off x="6095990" y="1025862"/>
            <a:ext cx="6094520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родители </a:t>
            </a:r>
            <a:endParaRPr lang="en-US" sz="24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Вярвам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че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родителят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учителят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бъдат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партньори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най-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пълноценно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между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семейството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градина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доверие, уважение и добра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комуникация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Затова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стремя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родителите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бъдат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просто наблюдатели, 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партньори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живота на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групата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Подходящи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съвместни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работилници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празници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тематични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дни;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изложби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STEM занимания;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споделяне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преживявания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участие на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родителите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индивидуални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разговори;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постоянна обратна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връзка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700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hat is STEAM ????... - ATL LAB KV No.1 DehuRoad Pune | Facebook">
            <a:extLst>
              <a:ext uri="{FF2B5EF4-FFF2-40B4-BE49-F238E27FC236}">
                <a16:creationId xmlns:a16="http://schemas.microsoft.com/office/drawing/2014/main" id="{7E92A637-FF43-9BE7-8F50-B5C5382CB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74" y="3243175"/>
            <a:ext cx="4519844" cy="591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F4E25D33-D9C6-778D-EB9D-DD4ADF03B8FB}"/>
              </a:ext>
            </a:extLst>
          </p:cNvPr>
          <p:cNvSpPr txBox="1"/>
          <p:nvPr/>
        </p:nvSpPr>
        <p:spPr>
          <a:xfrm>
            <a:off x="5042518" y="165852"/>
            <a:ext cx="6951214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chemeClr val="bg1">
                    <a:lumMod val="50000"/>
                  </a:schemeClr>
                </a:solidFill>
              </a:rPr>
              <a:t>Моята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</a:rPr>
              <a:t> роля </a:t>
            </a:r>
            <a:r>
              <a:rPr lang="ru-RU" sz="2400" b="1" dirty="0" err="1">
                <a:solidFill>
                  <a:schemeClr val="bg1">
                    <a:lumMod val="50000"/>
                  </a:schemeClr>
                </a:solidFill>
              </a:rPr>
              <a:t>като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bg1">
                    <a:lumMod val="50000"/>
                  </a:schemeClr>
                </a:solidFill>
              </a:rPr>
              <a:t>учител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</a:rPr>
              <a:t> 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Аз не искам да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бъда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само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човекът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пред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групата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Искам да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бъда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endParaRPr lang="ru-RU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🌱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подкрепящ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–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когато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детето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има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нужда от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увереност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;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🔎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изследовател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–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когато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заедно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откриваме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света;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💡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вдъхновител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–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когато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провокирам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любопитството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;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🤍 опора –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когато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детето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преживява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трудност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;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🎨 творец –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когато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създаваме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нещо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заедно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;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🤝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партньор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– за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децата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родителите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и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</a:rPr>
              <a:t>колегите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bg-BG" sz="2400" b="1" dirty="0">
                <a:solidFill>
                  <a:schemeClr val="bg1">
                    <a:lumMod val="50000"/>
                  </a:schemeClr>
                </a:solidFill>
              </a:rPr>
              <a:t>Специализации:</a:t>
            </a:r>
          </a:p>
          <a:p>
            <a:endParaRPr lang="bg-BG" sz="2400" b="1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err="1">
                <a:solidFill>
                  <a:schemeClr val="bg1">
                    <a:lumMod val="50000"/>
                  </a:schemeClr>
                </a:solidFill>
              </a:rPr>
              <a:t>Артпроективна</a:t>
            </a:r>
            <a:r>
              <a:rPr lang="bg-BG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bg-BG" dirty="0" err="1">
                <a:solidFill>
                  <a:schemeClr val="bg1">
                    <a:lumMod val="50000"/>
                  </a:schemeClr>
                </a:solidFill>
              </a:rPr>
              <a:t>психолого</a:t>
            </a:r>
            <a:r>
              <a:rPr lang="bg-BG" dirty="0">
                <a:solidFill>
                  <a:schemeClr val="bg1">
                    <a:lumMod val="50000"/>
                  </a:schemeClr>
                </a:solidFill>
              </a:rPr>
              <a:t> – педагогическа диагностика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>
                <a:solidFill>
                  <a:schemeClr val="bg1">
                    <a:lumMod val="50000"/>
                  </a:schemeClr>
                </a:solidFill>
              </a:rPr>
              <a:t>Арт – коучинг. </a:t>
            </a:r>
            <a:r>
              <a:rPr lang="bg-BG" dirty="0" err="1">
                <a:solidFill>
                  <a:schemeClr val="bg1">
                    <a:lumMod val="50000"/>
                  </a:schemeClr>
                </a:solidFill>
              </a:rPr>
              <a:t>Артпедагогика</a:t>
            </a:r>
            <a:r>
              <a:rPr lang="bg-BG" dirty="0">
                <a:solidFill>
                  <a:schemeClr val="bg1">
                    <a:lumMod val="50000"/>
                  </a:schemeClr>
                </a:solidFill>
              </a:rPr>
              <a:t> на гнева и агресивното поведение – корекционни техники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>
                <a:solidFill>
                  <a:schemeClr val="bg1">
                    <a:lumMod val="50000"/>
                  </a:schemeClr>
                </a:solidFill>
              </a:rPr>
              <a:t>Практически техники за ефективна работа с деца с различна степен на </a:t>
            </a:r>
            <a:r>
              <a:rPr lang="bg-BG" dirty="0" err="1">
                <a:solidFill>
                  <a:schemeClr val="bg1">
                    <a:lumMod val="50000"/>
                  </a:schemeClr>
                </a:solidFill>
              </a:rPr>
              <a:t>обучаемост</a:t>
            </a:r>
            <a:r>
              <a:rPr lang="bg-BG" dirty="0">
                <a:solidFill>
                  <a:schemeClr val="bg1">
                    <a:lumMod val="50000"/>
                  </a:schemeClr>
                </a:solidFill>
              </a:rPr>
              <a:t> едновременно</a:t>
            </a:r>
          </a:p>
          <a:p>
            <a:endParaRPr lang="bg-BG" dirty="0">
              <a:solidFill>
                <a:schemeClr val="bg1">
                  <a:lumMod val="50000"/>
                </a:schemeClr>
              </a:solidFill>
            </a:endParaRPr>
          </a:p>
          <a:p>
            <a:endParaRPr lang="bg-BG" dirty="0">
              <a:solidFill>
                <a:schemeClr val="bg1">
                  <a:lumMod val="50000"/>
                </a:schemeClr>
              </a:solidFill>
            </a:endParaRPr>
          </a:p>
          <a:p>
            <a:endParaRPr lang="bg-BG" dirty="0">
              <a:solidFill>
                <a:schemeClr val="bg1">
                  <a:lumMod val="50000"/>
                </a:schemeClr>
              </a:solidFill>
            </a:endParaRPr>
          </a:p>
          <a:p>
            <a:endParaRPr lang="bg-BG" b="1" dirty="0">
              <a:solidFill>
                <a:schemeClr val="bg1">
                  <a:lumMod val="50000"/>
                </a:schemeClr>
              </a:solidFill>
            </a:endParaRPr>
          </a:p>
          <a:p>
            <a:endParaRPr lang="bg-BG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Заглавие 5">
            <a:extLst>
              <a:ext uri="{FF2B5EF4-FFF2-40B4-BE49-F238E27FC236}">
                <a16:creationId xmlns:a16="http://schemas.microsoft.com/office/drawing/2014/main" id="{B85F278A-255B-0F0B-61AF-E1ECE3466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0" y="992764"/>
            <a:ext cx="4589758" cy="4241723"/>
          </a:xfrm>
        </p:spPr>
        <p:txBody>
          <a:bodyPr>
            <a:normAutofit fontScale="90000"/>
          </a:bodyPr>
          <a:lstStyle/>
          <a:p>
            <a:br>
              <a:rPr lang="ru-RU" sz="27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Ученето</a:t>
            </a:r>
            <a:r>
              <a:rPr lang="ru-RU" sz="27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чрез игра</a:t>
            </a:r>
            <a:br>
              <a:rPr lang="en-US" sz="27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малкото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играта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естественият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начин да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опознава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света.</a:t>
            </a: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Чрез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играта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общуват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експериментират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решават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въображението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си;</a:t>
            </a: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учат се да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работят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екип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изграждат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самостоятелност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учим с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усмивка</a:t>
            </a: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g-BG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STEM в </a:t>
            </a:r>
            <a:r>
              <a:rPr lang="ru-RU" sz="27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sz="27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градина</a:t>
            </a:r>
            <a:br>
              <a:rPr lang="ru-RU" sz="27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Малки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изследователи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големи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въпроси</a:t>
            </a: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Какво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стане,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…?“</a:t>
            </a: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Защо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случва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…?“</a:t>
            </a:r>
            <a:b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„Можем ли да направим…?“</a:t>
            </a: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„Как да решим проблема?“</a:t>
            </a: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STEM за мен е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наблюдават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изследват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експериментират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откриват</a:t>
            </a:r>
            <a:r>
              <a:rPr lang="ru-RU" sz="20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bg-BG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096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F47C6-24CC-DFEF-2D39-45A994446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908" y="1200593"/>
            <a:ext cx="6139543" cy="5590732"/>
          </a:xfrm>
          <a:blipFill>
            <a:blip r:embed="rId3"/>
            <a:stretch>
              <a:fillRect/>
            </a:stretch>
          </a:blipFill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8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Моето</a:t>
            </a:r>
            <a:r>
              <a:rPr lang="ru-RU" sz="3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професионално</a:t>
            </a:r>
            <a:r>
              <a:rPr lang="ru-RU" sz="3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развитие </a:t>
            </a:r>
            <a:endParaRPr lang="en-US" sz="38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Четирите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професията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началото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моя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професионален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бъдеще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искам да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продължа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развивам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компетентностите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 в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областта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на:</a:t>
            </a:r>
          </a:p>
          <a:p>
            <a:pPr marL="0" indent="0">
              <a:buNone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STEM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образованието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дигиталните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технологии;</a:t>
            </a:r>
          </a:p>
          <a:p>
            <a:pPr marL="0" indent="0">
              <a:buNone/>
            </a:pP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психология;</a:t>
            </a:r>
          </a:p>
          <a:p>
            <a:pPr marL="0" indent="0">
              <a:buNone/>
            </a:pP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приобщаващото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образование;</a:t>
            </a:r>
          </a:p>
          <a:p>
            <a:pPr marL="0" indent="0">
              <a:buNone/>
            </a:pP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родители;</a:t>
            </a:r>
          </a:p>
          <a:p>
            <a:pPr marL="0" indent="0">
              <a:buNone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проектно-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базираното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обучение;</a:t>
            </a:r>
          </a:p>
          <a:p>
            <a:pPr marL="0" indent="0">
              <a:buNone/>
            </a:pP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творческите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игровите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педагогически подходи.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Стремя се да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бъда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съвременен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съчетава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професионалните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знания с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човешкото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отношение. </a:t>
            </a:r>
            <a:endParaRPr lang="en-US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8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Моето</a:t>
            </a:r>
            <a:r>
              <a:rPr lang="ru-RU" sz="3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мото</a:t>
            </a:r>
            <a:r>
              <a:rPr lang="ru-RU" sz="3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 </a:t>
            </a:r>
            <a:endParaRPr lang="en-US" sz="38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„Всяко </a:t>
            </a:r>
            <a:r>
              <a:rPr lang="ru-RU" sz="3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sz="3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носи в себе си </a:t>
            </a:r>
            <a:r>
              <a:rPr lang="ru-RU" sz="3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нещо</a:t>
            </a:r>
            <a:r>
              <a:rPr lang="ru-RU" sz="3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специално</a:t>
            </a:r>
            <a:r>
              <a:rPr lang="ru-RU" sz="3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Моята</a:t>
            </a:r>
            <a:r>
              <a:rPr lang="ru-RU" sz="3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задача е да </a:t>
            </a:r>
            <a:r>
              <a:rPr lang="ru-RU" sz="3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3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помогна</a:t>
            </a:r>
            <a:r>
              <a:rPr lang="ru-RU" sz="3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го </a:t>
            </a:r>
            <a:r>
              <a:rPr lang="ru-RU" sz="38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открие</a:t>
            </a:r>
            <a:r>
              <a:rPr lang="ru-RU" sz="3800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.“</a:t>
            </a:r>
            <a:endParaRPr lang="bg-BG" sz="38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0D1ECAC3-A5B2-F7FB-A8E3-2353B401ACE9}"/>
              </a:ext>
            </a:extLst>
          </p:cNvPr>
          <p:cNvSpPr txBox="1"/>
          <p:nvPr/>
        </p:nvSpPr>
        <p:spPr>
          <a:xfrm>
            <a:off x="6924675" y="1200593"/>
            <a:ext cx="4627417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Моето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послание </a:t>
            </a:r>
            <a:endParaRPr lang="en-US" sz="24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бъдеш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малки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означава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всеки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ден да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имаш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възможността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оставиш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малка следа в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нечий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живот.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Понякога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ново знание.</a:t>
            </a:r>
          </a:p>
          <a:p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Понякога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усмивка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Понякога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прегръдка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Понякога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едно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можеш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!“.</a:t>
            </a:r>
          </a:p>
          <a:p>
            <a:endParaRPr lang="ru-RU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именно в </a:t>
            </a:r>
            <a:r>
              <a:rPr lang="ru-RU" sz="24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тези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малки </a:t>
            </a:r>
            <a:r>
              <a:rPr lang="ru-RU" sz="24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моменти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откривам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смисъла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професията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си.</a:t>
            </a:r>
          </a:p>
        </p:txBody>
      </p:sp>
    </p:spTree>
    <p:extLst>
      <p:ext uri="{BB962C8B-B14F-4D97-AF65-F5344CB8AC3E}">
        <p14:creationId xmlns:p14="http://schemas.microsoft.com/office/powerpoint/2010/main" val="2113918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26672-0135-0EE7-D3B2-DFC5BD2A0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753" y="2321873"/>
            <a:ext cx="8605652" cy="4191990"/>
          </a:xfrm>
          <a:noFill/>
        </p:spPr>
        <p:txBody>
          <a:bodyPr/>
          <a:lstStyle/>
          <a:p>
            <a:r>
              <a:rPr lang="bg-BG" dirty="0"/>
              <a:t> </a:t>
            </a:r>
            <a:br>
              <a:rPr lang="bg-BG" dirty="0"/>
            </a:br>
            <a:endParaRPr lang="bg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8118D-DFD7-D398-76AE-557C4D1FE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2753" y="855023"/>
            <a:ext cx="8906494" cy="4995361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Защото</a:t>
            </a:r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учителят</a:t>
            </a:r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просто </a:t>
            </a:r>
            <a:r>
              <a:rPr lang="ru-RU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подготвя</a:t>
            </a:r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бъдещето</a:t>
            </a:r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Той </a:t>
            </a:r>
            <a:r>
              <a:rPr lang="ru-RU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привилегията</a:t>
            </a:r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 от </a:t>
            </a:r>
            <a:r>
              <a:rPr lang="ru-RU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началото</a:t>
            </a:r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</a:t>
            </a:r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bg-BG" sz="3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хния</a:t>
            </a:r>
            <a:r>
              <a:rPr lang="bg-BG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път, от изграждането на личности!</a:t>
            </a:r>
          </a:p>
        </p:txBody>
      </p:sp>
    </p:spTree>
    <p:extLst>
      <p:ext uri="{BB962C8B-B14F-4D97-AF65-F5344CB8AC3E}">
        <p14:creationId xmlns:p14="http://schemas.microsoft.com/office/powerpoint/2010/main" val="1192267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2597</TotalTime>
  <Words>1116</Words>
  <Application>Microsoft Office PowerPoint</Application>
  <PresentationFormat>Широк екран</PresentationFormat>
  <Paragraphs>115</Paragraphs>
  <Slides>7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 Професионален стаж: 4 години Образование: Магистър – „Предучилищна и начална училищна педагогика“ Професионална област: Предучилищно образование </vt:lpstr>
      <vt:lpstr>        Коя съм аз?                                 Учител      Педагог     Творец     Човек    </vt:lpstr>
      <vt:lpstr> Моето разбиране за детето   Всяко дете е уникално.       То има свой характер, темпо на развитие, интереси, потребности и начин да изразява себе си. Затова не вярвам в един универсален подход към всички деца.       Моята задача като учител е да създам среда, в която детето: - се чувства спокойно и сигурно; - знае, че е прието и ценно; - има възможност да задава въпроси; - може да експериментира и да допуска грешки; - развива самостоятелност; - открива собствените си способности; - се учи чрез игра, преживяване,откривателство.</vt:lpstr>
      <vt:lpstr> </vt:lpstr>
      <vt:lpstr>  Ученето чрез игра           За малкото дете играта е естественият начин да опознава света.          Чрез играта децата: общуват; експериментират; решават проблеми; развиват въображението си; учат се да работят в екип; изграждат самостоятелност. Да учим с усмивка    STEM в детската градина  Малки изследователи с големи въпроси „Какво ще стане, ако…?“ „Защо се случва…?“ „Можем ли да направим…?“ „Как да решим проблема?“  STEM за мен е възможност децата да наблюдават, изследват, експериментират и откриват.</vt:lpstr>
      <vt:lpstr>Презентация на PowerPoint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БУРГАСКИ СВОБОДЕН УНИВЕРСИТЕТ                    ЦЕНТЪР ПО ХУМАНИТАРНИ НАУКИ   Магистърска програма  „Предучилищна и начална училищна педагогика“</dc:title>
  <dc:creator>Дима Стефанова</dc:creator>
  <cp:lastModifiedBy>Admin</cp:lastModifiedBy>
  <cp:revision>54</cp:revision>
  <dcterms:created xsi:type="dcterms:W3CDTF">2024-12-07T11:52:35Z</dcterms:created>
  <dcterms:modified xsi:type="dcterms:W3CDTF">2026-10-01T10:18:24Z</dcterms:modified>
</cp:coreProperties>
</file>